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59" r:id="rId5"/>
    <p:sldId id="266" r:id="rId6"/>
    <p:sldId id="261" r:id="rId7"/>
    <p:sldId id="278" r:id="rId8"/>
    <p:sldId id="262" r:id="rId9"/>
    <p:sldId id="273" r:id="rId10"/>
    <p:sldId id="263" r:id="rId11"/>
    <p:sldId id="267" r:id="rId12"/>
    <p:sldId id="272" r:id="rId13"/>
    <p:sldId id="275" r:id="rId14"/>
    <p:sldId id="276" r:id="rId15"/>
    <p:sldId id="264" r:id="rId16"/>
    <p:sldId id="265" r:id="rId17"/>
    <p:sldId id="268" r:id="rId18"/>
    <p:sldId id="277" r:id="rId19"/>
    <p:sldId id="274" r:id="rId20"/>
    <p:sldId id="269" r:id="rId21"/>
    <p:sldId id="270" r:id="rId22"/>
    <p:sldId id="271" r:id="rId2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 showGuides="1">
      <p:cViewPr varScale="1">
        <p:scale>
          <a:sx n="108" d="100"/>
          <a:sy n="108" d="100"/>
        </p:scale>
        <p:origin x="181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95A16-7AA9-47BC-BEB9-F14DF942576C}" type="datetimeFigureOut">
              <a:rPr lang="es-ES" smtClean="0"/>
              <a:t>14/09/2016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8A584-F354-4991-98D9-0665B172A9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63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8A584-F354-4991-98D9-0665B172A94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960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8A584-F354-4991-98D9-0665B172A94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864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8A584-F354-4991-98D9-0665B172A94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05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8A584-F354-4991-98D9-0665B172A94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995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5A30-904A-453A-AAF1-3EFE1C113332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1B60-0925-4D3C-BB7B-D2DDF79CAFE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6 Rectángulo"/>
          <p:cNvSpPr/>
          <p:nvPr userDrawn="1"/>
        </p:nvSpPr>
        <p:spPr>
          <a:xfrm>
            <a:off x="-7749" y="0"/>
            <a:ext cx="8532440" cy="188640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 userDrawn="1"/>
        </p:nvSpPr>
        <p:spPr>
          <a:xfrm>
            <a:off x="619309" y="6677109"/>
            <a:ext cx="8532440" cy="188640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7"/>
          <a:stretch/>
        </p:blipFill>
        <p:spPr>
          <a:xfrm>
            <a:off x="4054253" y="620688"/>
            <a:ext cx="103549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2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000">
                <a:latin typeface="Calibri Light" panose="020F030202020403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1B60-0925-4D3C-BB7B-D2DDF79CAFE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6 Rectángulo"/>
          <p:cNvSpPr/>
          <p:nvPr userDrawn="1"/>
        </p:nvSpPr>
        <p:spPr>
          <a:xfrm>
            <a:off x="-7749" y="0"/>
            <a:ext cx="7100029" cy="116632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 userDrawn="1"/>
        </p:nvSpPr>
        <p:spPr>
          <a:xfrm>
            <a:off x="1403648" y="6677109"/>
            <a:ext cx="7748100" cy="180891"/>
          </a:xfrm>
          <a:prstGeom prst="rect">
            <a:avLst/>
          </a:prstGeom>
          <a:solidFill>
            <a:srgbClr val="B70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7"/>
          <a:stretch/>
        </p:blipFill>
        <p:spPr>
          <a:xfrm>
            <a:off x="328733" y="5919152"/>
            <a:ext cx="875425" cy="8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4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A5A30-904A-453A-AAF1-3EFE1C113332}" type="datetimeFigureOut">
              <a:rPr lang="en-US" smtClean="0"/>
              <a:t>9/14/2016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1B60-0925-4D3C-BB7B-D2DDF79CAF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8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fblupi@correo.ugr.es" TargetMode="External"/><Relationship Id="rId4" Type="http://schemas.openxmlformats.org/officeDocument/2006/relationships/hyperlink" Target="http://fblupi.github.io/3DCurato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fblupi@correo.ugr.es" TargetMode="External"/><Relationship Id="rId4" Type="http://schemas.openxmlformats.org/officeDocument/2006/relationships/hyperlink" Target="http://fblupi.github.io/3DCurato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blupi.github.io/3DCurato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blupi@correo.ugr.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fblupi@correo.ugr.es" TargetMode="External"/><Relationship Id="rId4" Type="http://schemas.openxmlformats.org/officeDocument/2006/relationships/hyperlink" Target="http://fblupi.github.io/3DCurato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fblupi@correo.ugr.es" TargetMode="External"/><Relationship Id="rId4" Type="http://schemas.openxmlformats.org/officeDocument/2006/relationships/hyperlink" Target="http://fblupi.github.io/3DCurato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fblupi@correo.ugr.es" TargetMode="External"/><Relationship Id="rId4" Type="http://schemas.openxmlformats.org/officeDocument/2006/relationships/hyperlink" Target="http://fblupi.github.io/3DCurato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fblupi@correo.ugr.es" TargetMode="External"/><Relationship Id="rId4" Type="http://schemas.openxmlformats.org/officeDocument/2006/relationships/hyperlink" Target="http://fblupi.github.io/3DCurato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fblupi@correo.ugr.es" TargetMode="External"/><Relationship Id="rId4" Type="http://schemas.openxmlformats.org/officeDocument/2006/relationships/hyperlink" Target="http://fblupi.github.io/3DCurato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blupi.github.io/3DCurator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blupi@correo.ugr.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blupi.github.io/3DCurator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blupi@correo.ugr.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fblupi.github.io/3DCur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blupi@correo.ugr.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mailto:fblupi@correo.ugr.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lupi.github.io/3DCurator" TargetMode="Externa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fblupi@correo.ugr.es" TargetMode="External"/><Relationship Id="rId2" Type="http://schemas.openxmlformats.org/officeDocument/2006/relationships/hyperlink" Target="http://fblupi.github.io/3DCurato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fblupi@correo.ugr.es" TargetMode="External"/><Relationship Id="rId2" Type="http://schemas.openxmlformats.org/officeDocument/2006/relationships/hyperlink" Target="http://fblupi.github.io/3DCurato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blupi.github.io/3DCurator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blupi@correo.ugr.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blupi.github.io/3DCurato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blupi@correo.ugr.e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hyperlink" Target="mailto:fblupi@correo.ugr.es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hyperlink" Target="http://fblupi.github.io/3DCurator" TargetMode="External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fblupi@correo.ugr.es" TargetMode="External"/><Relationship Id="rId5" Type="http://schemas.openxmlformats.org/officeDocument/2006/relationships/hyperlink" Target="http://fblupi.github.io/3DCurator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hyperlink" Target="mailto:fblupi@correo.ugr.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hyperlink" Target="http://fblupi.github.io/3DCurator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blupi.github.io/3DCurator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fblupi@correo.ugr.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fblupi@correo.ugr.es" TargetMode="External"/><Relationship Id="rId2" Type="http://schemas.openxmlformats.org/officeDocument/2006/relationships/hyperlink" Target="http://fblupi.github.io/3DCurato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mailto:fblupi@correo.ugr.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blupi.github.io/3DCurator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7772400" cy="18746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3DCurator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 3D Viewer for CTs of Polychromed Wood Sculptures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83439" y="4293096"/>
            <a:ext cx="6400800" cy="1752600"/>
          </a:xfrm>
        </p:spPr>
        <p:txBody>
          <a:bodyPr/>
          <a:lstStyle/>
          <a:p>
            <a:r>
              <a:rPr lang="en-US" dirty="0"/>
              <a:t>Francisco Javier Bolívar Lupiáñez</a:t>
            </a:r>
          </a:p>
          <a:p>
            <a:r>
              <a:rPr lang="en-US" dirty="0"/>
              <a:t>Francisco Javier </a:t>
            </a:r>
            <a:r>
              <a:rPr lang="es-ES_tradnl" dirty="0"/>
              <a:t>Melero Rus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26" y="5874129"/>
            <a:ext cx="2117547" cy="6311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874129"/>
            <a:ext cx="1728192" cy="63116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12160" y="188640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33955" y="18864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5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3484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Presets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717032"/>
            <a:ext cx="4753999" cy="2376264"/>
          </a:xfrm>
        </p:spPr>
        <p:txBody>
          <a:bodyPr>
            <a:noAutofit/>
          </a:bodyPr>
          <a:lstStyle/>
          <a:p>
            <a:r>
              <a:rPr lang="en-US" sz="2000" dirty="0" err="1"/>
              <a:t>Elegir</a:t>
            </a:r>
            <a:r>
              <a:rPr lang="en-US" sz="2000" dirty="0"/>
              <a:t> entre presets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defecto</a:t>
            </a:r>
            <a:endParaRPr lang="en-US" sz="2000" dirty="0"/>
          </a:p>
          <a:p>
            <a:pPr lvl="1"/>
            <a:r>
              <a:rPr lang="en-US" sz="1400" dirty="0"/>
              <a:t>Solo </a:t>
            </a:r>
            <a:r>
              <a:rPr lang="en-US" sz="1400" dirty="0" err="1"/>
              <a:t>madera</a:t>
            </a:r>
            <a:endParaRPr lang="en-US" sz="1400" dirty="0"/>
          </a:p>
          <a:p>
            <a:pPr lvl="1"/>
            <a:r>
              <a:rPr lang="en-US" sz="1400" dirty="0"/>
              <a:t>Solo </a:t>
            </a:r>
            <a:r>
              <a:rPr lang="en-US" sz="1400" dirty="0" err="1"/>
              <a:t>estuco</a:t>
            </a:r>
            <a:endParaRPr lang="en-US" sz="1400" dirty="0"/>
          </a:p>
          <a:p>
            <a:pPr lvl="1"/>
            <a:r>
              <a:rPr lang="en-US" sz="1400" dirty="0"/>
              <a:t>Solo metal</a:t>
            </a:r>
          </a:p>
          <a:p>
            <a:pPr lvl="1"/>
            <a:r>
              <a:rPr lang="en-US" sz="1400" dirty="0" err="1"/>
              <a:t>Todos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materiales</a:t>
            </a:r>
            <a:endParaRPr lang="en-US" sz="1400" dirty="0"/>
          </a:p>
          <a:p>
            <a:r>
              <a:rPr lang="en-US" sz="2000" dirty="0" err="1"/>
              <a:t>Editar</a:t>
            </a:r>
            <a:r>
              <a:rPr lang="en-US" sz="2000" dirty="0"/>
              <a:t>, </a:t>
            </a:r>
            <a:r>
              <a:rPr lang="en-US" sz="2000" dirty="0" err="1"/>
              <a:t>importar</a:t>
            </a:r>
            <a:r>
              <a:rPr lang="en-US" sz="2000" dirty="0"/>
              <a:t> y </a:t>
            </a:r>
            <a:r>
              <a:rPr lang="en-US" sz="2000" dirty="0" err="1"/>
              <a:t>exportar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XML</a:t>
            </a:r>
          </a:p>
          <a:p>
            <a:r>
              <a:rPr lang="en-US" sz="2000" dirty="0" err="1"/>
              <a:t>Guardar</a:t>
            </a:r>
            <a:r>
              <a:rPr lang="en-US" sz="2000" dirty="0"/>
              <a:t> imagen </a:t>
            </a:r>
            <a:r>
              <a:rPr lang="en-US" sz="2000" dirty="0" err="1"/>
              <a:t>generada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PNG o JPG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0768"/>
            <a:ext cx="4510336" cy="22876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08" y="1340768"/>
            <a:ext cx="3818476" cy="414908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5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51845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Cortes (I)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4234" y="1343199"/>
            <a:ext cx="8229600" cy="1872208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Elegir</a:t>
            </a:r>
            <a:r>
              <a:rPr lang="en-US" dirty="0"/>
              <a:t> entre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anatómicos</a:t>
            </a:r>
            <a:endParaRPr lang="en-US" dirty="0"/>
          </a:p>
          <a:p>
            <a:pPr lvl="1"/>
            <a:r>
              <a:rPr lang="en-US" dirty="0" err="1"/>
              <a:t>Sagital</a:t>
            </a:r>
            <a:endParaRPr lang="en-US" dirty="0"/>
          </a:p>
          <a:p>
            <a:pPr lvl="1"/>
            <a:r>
              <a:rPr lang="en-US" dirty="0"/>
              <a:t>Axial</a:t>
            </a:r>
          </a:p>
          <a:p>
            <a:pPr lvl="1"/>
            <a:r>
              <a:rPr lang="en-US" dirty="0"/>
              <a:t>Coronal</a:t>
            </a:r>
          </a:p>
          <a:p>
            <a:r>
              <a:rPr lang="en-US" dirty="0" err="1"/>
              <a:t>Girar</a:t>
            </a:r>
            <a:r>
              <a:rPr lang="en-US" dirty="0"/>
              <a:t> y mover </a:t>
            </a:r>
            <a:r>
              <a:rPr lang="en-US" dirty="0" err="1"/>
              <a:t>arbitrariamente</a:t>
            </a:r>
            <a:endParaRPr lang="en-US" dirty="0"/>
          </a:p>
          <a:p>
            <a:r>
              <a:rPr lang="en-US" dirty="0" err="1"/>
              <a:t>Guardar</a:t>
            </a:r>
            <a:r>
              <a:rPr lang="en-US" dirty="0"/>
              <a:t> imagen del </a:t>
            </a:r>
            <a:r>
              <a:rPr lang="en-US" dirty="0" err="1"/>
              <a:t>corte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PNG o JPG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356992"/>
            <a:ext cx="4778287" cy="303357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3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518438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Cortes (II)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787208" cy="3939566"/>
          </a:xfrm>
          <a:prstGeom prst="rect">
            <a:avLst/>
          </a:prstGeom>
        </p:spPr>
      </p:pic>
      <p:sp>
        <p:nvSpPr>
          <p:cNvPr id="9" name="2 Marcador de contenido"/>
          <p:cNvSpPr txBox="1">
            <a:spLocks/>
          </p:cNvSpPr>
          <p:nvPr/>
        </p:nvSpPr>
        <p:spPr>
          <a:xfrm>
            <a:off x="457200" y="5661248"/>
            <a:ext cx="7787209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r">
              <a:buFont typeface="Arial" panose="020B0604020202020204" pitchFamily="34" charset="0"/>
              <a:buNone/>
            </a:pPr>
            <a:r>
              <a:rPr lang="en-US" dirty="0"/>
              <a:t>Embón y </a:t>
            </a:r>
            <a:r>
              <a:rPr lang="en-US" dirty="0" err="1"/>
              <a:t>otras</a:t>
            </a:r>
            <a:r>
              <a:rPr lang="en-US" dirty="0"/>
              <a:t> juntas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5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1277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Cortes (III)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457200" y="5661248"/>
            <a:ext cx="7787209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r">
              <a:buFont typeface="Arial" panose="020B0604020202020204" pitchFamily="34" charset="0"/>
              <a:buNone/>
            </a:pPr>
            <a:r>
              <a:rPr lang="en-US" dirty="0"/>
              <a:t>Reestucados y repolicromados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638"/>
            <a:ext cx="7787208" cy="393956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5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745550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Cortes (y IV)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457200" y="5661248"/>
            <a:ext cx="7787209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r">
              <a:buFont typeface="Arial" panose="020B0604020202020204" pitchFamily="34" charset="0"/>
              <a:buNone/>
            </a:pP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metálicos</a:t>
            </a:r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17637"/>
            <a:ext cx="7787210" cy="393956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5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506994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21307" y="1414915"/>
            <a:ext cx="3672408" cy="438376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Gestionar</a:t>
            </a:r>
            <a:r>
              <a:rPr lang="en-US" dirty="0"/>
              <a:t> </a:t>
            </a:r>
            <a:r>
              <a:rPr lang="en-US" dirty="0" err="1"/>
              <a:t>reglas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visor:</a:t>
            </a:r>
          </a:p>
          <a:p>
            <a:pPr lvl="1"/>
            <a:r>
              <a:rPr lang="en-US" dirty="0" err="1"/>
              <a:t>Añadir</a:t>
            </a:r>
            <a:endParaRPr lang="en-US" dirty="0"/>
          </a:p>
          <a:p>
            <a:pPr lvl="1"/>
            <a:r>
              <a:rPr lang="en-US" dirty="0" err="1"/>
              <a:t>Eliminar</a:t>
            </a:r>
            <a:endParaRPr lang="en-US" dirty="0"/>
          </a:p>
          <a:p>
            <a:pPr lvl="1"/>
            <a:r>
              <a:rPr lang="en-US" dirty="0" err="1"/>
              <a:t>Habilitar</a:t>
            </a:r>
            <a:r>
              <a:rPr lang="en-US" dirty="0"/>
              <a:t>/</a:t>
            </a:r>
            <a:r>
              <a:rPr lang="en-US" dirty="0" err="1"/>
              <a:t>Deshabilitar</a:t>
            </a:r>
            <a:endParaRPr lang="en-US" dirty="0"/>
          </a:p>
          <a:p>
            <a:r>
              <a:rPr lang="en-US" dirty="0" err="1"/>
              <a:t>Medir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Piezas</a:t>
            </a:r>
            <a:endParaRPr lang="en-US" dirty="0"/>
          </a:p>
          <a:p>
            <a:pPr lvl="1"/>
            <a:r>
              <a:rPr lang="en-US" dirty="0" err="1"/>
              <a:t>Agujeros</a:t>
            </a:r>
            <a:endParaRPr lang="en-US" dirty="0"/>
          </a:p>
          <a:p>
            <a:pPr lvl="1"/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metálicos</a:t>
            </a:r>
            <a:endParaRPr lang="en-US" dirty="0"/>
          </a:p>
          <a:p>
            <a:pPr lvl="1"/>
            <a:r>
              <a:rPr lang="en-US" dirty="0" err="1"/>
              <a:t>Capas</a:t>
            </a:r>
            <a:r>
              <a:rPr lang="en-US" dirty="0"/>
              <a:t> de </a:t>
            </a:r>
            <a:r>
              <a:rPr lang="en-US" dirty="0" err="1"/>
              <a:t>estucado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4241571" cy="21207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9" y="3677897"/>
            <a:ext cx="4241571" cy="212078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5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3176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partes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3267447" cy="32674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479114"/>
            <a:ext cx="3273117" cy="3273117"/>
          </a:xfrm>
          <a:prstGeom prst="rect">
            <a:avLst/>
          </a:prstGeom>
        </p:spPr>
      </p:pic>
      <p:sp>
        <p:nvSpPr>
          <p:cNvPr id="7" name="Flecha: a la derecha 6"/>
          <p:cNvSpPr/>
          <p:nvPr/>
        </p:nvSpPr>
        <p:spPr>
          <a:xfrm>
            <a:off x="3998088" y="2826240"/>
            <a:ext cx="1174911" cy="5788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2506228" y="5157192"/>
            <a:ext cx="413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Borrar “islas” haciendo </a:t>
            </a:r>
            <a:r>
              <a:rPr lang="es-ES" dirty="0" err="1"/>
              <a:t>click</a:t>
            </a:r>
            <a:r>
              <a:rPr lang="es-ES" dirty="0"/>
              <a:t> sobre ellas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580112" y="5615372"/>
            <a:ext cx="3267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/>
              <a:t>*Isla: parte separada de otra por aire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5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92473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malla</a:t>
            </a:r>
            <a:r>
              <a:rPr lang="en-US" dirty="0"/>
              <a:t> (I)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91680" y="5517232"/>
            <a:ext cx="6696744" cy="72008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malla</a:t>
            </a:r>
            <a:r>
              <a:rPr lang="en-US" dirty="0"/>
              <a:t> con un valor de </a:t>
            </a:r>
            <a:r>
              <a:rPr lang="en-US" dirty="0" err="1"/>
              <a:t>iso-superficie</a:t>
            </a:r>
            <a:endParaRPr lang="en-US" dirty="0"/>
          </a:p>
          <a:p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malla</a:t>
            </a:r>
            <a:r>
              <a:rPr lang="en-US" dirty="0"/>
              <a:t> </a:t>
            </a:r>
            <a:r>
              <a:rPr lang="en-US" dirty="0" err="1"/>
              <a:t>generada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 STL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68760"/>
            <a:ext cx="6480720" cy="411438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3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80281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malla</a:t>
            </a:r>
            <a:r>
              <a:rPr lang="en-US" dirty="0"/>
              <a:t> (y II)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5120411"/>
            <a:ext cx="3559424" cy="10166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800" dirty="0" err="1"/>
              <a:t>Malla</a:t>
            </a:r>
            <a:r>
              <a:rPr lang="en-US" sz="2800" dirty="0"/>
              <a:t> </a:t>
            </a:r>
            <a:r>
              <a:rPr lang="en-US" sz="2800" dirty="0" err="1"/>
              <a:t>importada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MeshLab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r="11182"/>
          <a:stretch/>
        </p:blipFill>
        <p:spPr>
          <a:xfrm>
            <a:off x="4644008" y="471008"/>
            <a:ext cx="4042792" cy="568157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3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58143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Demostración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2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2348880"/>
            <a:ext cx="2376264" cy="2376264"/>
          </a:xfrm>
          <a:prstGeom prst="rect">
            <a:avLst/>
          </a:prstGeom>
          <a:noFill/>
        </p:spPr>
      </p:pic>
      <p:sp>
        <p:nvSpPr>
          <p:cNvPr id="8" name="CuadroTexto 7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9235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9319" r="22187" b="22878"/>
          <a:stretch/>
        </p:blipFill>
        <p:spPr>
          <a:xfrm>
            <a:off x="6732240" y="1628800"/>
            <a:ext cx="1503358" cy="130726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9319" r="22187" b="22878"/>
          <a:stretch/>
        </p:blipFill>
        <p:spPr>
          <a:xfrm>
            <a:off x="6175272" y="2568035"/>
            <a:ext cx="1503358" cy="13072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9319" r="22187" b="22878"/>
          <a:stretch/>
        </p:blipFill>
        <p:spPr>
          <a:xfrm>
            <a:off x="5596240" y="3609801"/>
            <a:ext cx="1503358" cy="13072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426791"/>
            <a:ext cx="1710486" cy="376593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71599" y="5307457"/>
            <a:ext cx="201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Radiografía tradicional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918838" y="5267636"/>
            <a:ext cx="201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Tomografía Computarizada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6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7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7272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Uso</a:t>
            </a:r>
            <a:r>
              <a:rPr lang="en-US" dirty="0"/>
              <a:t> de TC para </a:t>
            </a:r>
            <a:r>
              <a:rPr lang="en-US" dirty="0" err="1"/>
              <a:t>examinar</a:t>
            </a:r>
            <a:r>
              <a:rPr lang="en-US" dirty="0"/>
              <a:t> </a:t>
            </a:r>
            <a:r>
              <a:rPr lang="en-US" dirty="0" err="1"/>
              <a:t>esculturas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útil</a:t>
            </a:r>
            <a:r>
              <a:rPr lang="en-US" dirty="0"/>
              <a:t> que la </a:t>
            </a:r>
            <a:r>
              <a:rPr lang="en-US" dirty="0" err="1"/>
              <a:t>radiografía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  <a:p>
            <a:r>
              <a:rPr lang="en-US" dirty="0" err="1"/>
              <a:t>Conocer</a:t>
            </a:r>
            <a:r>
              <a:rPr lang="en-US" dirty="0"/>
              <a:t> la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primordial para un posterior 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restauración</a:t>
            </a:r>
            <a:r>
              <a:rPr lang="en-US" dirty="0"/>
              <a:t> de </a:t>
            </a:r>
            <a:r>
              <a:rPr lang="en-US" dirty="0" err="1"/>
              <a:t>calidad</a:t>
            </a:r>
            <a:endParaRPr lang="en-US" dirty="0"/>
          </a:p>
          <a:p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informático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Herramienta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sencilla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Software </a:t>
            </a:r>
            <a:r>
              <a:rPr lang="en-US" dirty="0" err="1">
                <a:sym typeface="Wingdings" panose="05000000000000000000" pitchFamily="2" charset="2"/>
              </a:rPr>
              <a:t>libre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Validado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por</a:t>
            </a:r>
            <a:r>
              <a:rPr lang="en-US" dirty="0">
                <a:sym typeface="Wingdings" panose="05000000000000000000" pitchFamily="2" charset="2"/>
              </a:rPr>
              <a:t> las </a:t>
            </a:r>
            <a:r>
              <a:rPr lang="en-US" dirty="0" err="1">
                <a:sym typeface="Wingdings" panose="05000000000000000000" pitchFamily="2" charset="2"/>
              </a:rPr>
              <a:t>restauradoras</a:t>
            </a:r>
            <a:r>
              <a:rPr lang="en-US" dirty="0">
                <a:sym typeface="Wingdings" panose="05000000000000000000" pitchFamily="2" charset="2"/>
              </a:rPr>
              <a:t> de la Universidad de Granada</a:t>
            </a:r>
          </a:p>
          <a:p>
            <a:r>
              <a:rPr lang="en-US" dirty="0" err="1">
                <a:sym typeface="Wingdings" panose="05000000000000000000" pitchFamily="2" charset="2"/>
              </a:rPr>
              <a:t>Completo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Lee, </a:t>
            </a:r>
            <a:r>
              <a:rPr lang="en-US" dirty="0" err="1">
                <a:sym typeface="Wingdings" panose="05000000000000000000" pitchFamily="2" charset="2"/>
              </a:rPr>
              <a:t>reconstruye</a:t>
            </a:r>
            <a:r>
              <a:rPr lang="en-US" dirty="0">
                <a:sym typeface="Wingdings" panose="05000000000000000000" pitchFamily="2" charset="2"/>
              </a:rPr>
              <a:t> y </a:t>
            </a:r>
            <a:r>
              <a:rPr lang="en-US" dirty="0" err="1">
                <a:sym typeface="Wingdings" panose="05000000000000000000" pitchFamily="2" charset="2"/>
              </a:rPr>
              <a:t>visualiza</a:t>
            </a:r>
            <a:r>
              <a:rPr lang="en-US" dirty="0">
                <a:sym typeface="Wingdings" panose="05000000000000000000" pitchFamily="2" charset="2"/>
              </a:rPr>
              <a:t> un volume a </a:t>
            </a:r>
            <a:r>
              <a:rPr lang="en-US" dirty="0" err="1">
                <a:sym typeface="Wingdings" panose="05000000000000000000" pitchFamily="2" charset="2"/>
              </a:rPr>
              <a:t>partir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datos</a:t>
            </a:r>
            <a:r>
              <a:rPr lang="en-US" dirty="0">
                <a:sym typeface="Wingdings" panose="05000000000000000000" pitchFamily="2" charset="2"/>
              </a:rPr>
              <a:t> DICOM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Genera y </a:t>
            </a:r>
            <a:r>
              <a:rPr lang="en-US" dirty="0" err="1">
                <a:sym typeface="Wingdings" panose="05000000000000000000" pitchFamily="2" charset="2"/>
              </a:rPr>
              <a:t>visualiza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cortes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Edita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importa</a:t>
            </a:r>
            <a:r>
              <a:rPr lang="en-US" dirty="0">
                <a:sym typeface="Wingdings" panose="05000000000000000000" pitchFamily="2" charset="2"/>
              </a:rPr>
              <a:t> y </a:t>
            </a:r>
            <a:r>
              <a:rPr lang="en-US" dirty="0" err="1">
                <a:sym typeface="Wingdings" panose="05000000000000000000" pitchFamily="2" charset="2"/>
              </a:rPr>
              <a:t>exporta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transferencia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Elimina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partes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innecesarias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Guarda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imágenes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Realiza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medidas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Exporta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malla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poligonal</a:t>
            </a:r>
            <a:r>
              <a:rPr lang="en-US" dirty="0">
                <a:sym typeface="Wingdings" panose="05000000000000000000" pitchFamily="2" charset="2"/>
              </a:rPr>
              <a:t> de un material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2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3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23036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Nueva </a:t>
            </a:r>
            <a:r>
              <a:rPr lang="en-US" dirty="0" err="1"/>
              <a:t>funcionalidad</a:t>
            </a:r>
            <a:endParaRPr lang="en-US" dirty="0"/>
          </a:p>
          <a:p>
            <a:pPr lvl="1"/>
            <a:r>
              <a:rPr lang="en-US" dirty="0" err="1"/>
              <a:t>Medir</a:t>
            </a:r>
            <a:r>
              <a:rPr lang="en-US" dirty="0"/>
              <a:t> </a:t>
            </a:r>
            <a:r>
              <a:rPr lang="en-US" dirty="0" err="1"/>
              <a:t>ángulos</a:t>
            </a:r>
            <a:r>
              <a:rPr lang="en-US" dirty="0"/>
              <a:t>, </a:t>
            </a:r>
            <a:r>
              <a:rPr lang="en-US" dirty="0" err="1"/>
              <a:t>áreas</a:t>
            </a:r>
            <a:r>
              <a:rPr lang="en-US" dirty="0"/>
              <a:t> y </a:t>
            </a:r>
            <a:r>
              <a:rPr lang="en-US" dirty="0" err="1"/>
              <a:t>volúmenes</a:t>
            </a:r>
            <a:endParaRPr lang="en-US" dirty="0"/>
          </a:p>
          <a:p>
            <a:pPr lvl="1"/>
            <a:r>
              <a:rPr lang="en-US" dirty="0" err="1"/>
              <a:t>Detectar</a:t>
            </a:r>
            <a:r>
              <a:rPr lang="en-US" dirty="0"/>
              <a:t> y </a:t>
            </a:r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partes</a:t>
            </a:r>
            <a:endParaRPr lang="en-US" dirty="0"/>
          </a:p>
          <a:p>
            <a:pPr lvl="1"/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anotaciones</a:t>
            </a:r>
            <a:endParaRPr lang="en-US" dirty="0"/>
          </a:p>
          <a:p>
            <a:r>
              <a:rPr lang="en-US" dirty="0" err="1"/>
              <a:t>Adaptación</a:t>
            </a:r>
            <a:r>
              <a:rPr lang="en-US" dirty="0"/>
              <a:t> a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móviles</a:t>
            </a:r>
            <a:endParaRPr lang="en-US" dirty="0"/>
          </a:p>
          <a:p>
            <a:r>
              <a:rPr lang="en-US" dirty="0" err="1"/>
              <a:t>Estudiar</a:t>
            </a:r>
            <a:r>
              <a:rPr lang="en-US" dirty="0"/>
              <a:t> </a:t>
            </a:r>
            <a:r>
              <a:rPr lang="en-US" dirty="0" err="1"/>
              <a:t>ruido</a:t>
            </a:r>
            <a:r>
              <a:rPr lang="en-US" dirty="0"/>
              <a:t> </a:t>
            </a:r>
            <a:r>
              <a:rPr lang="en-US" dirty="0" err="1"/>
              <a:t>producido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escáner</a:t>
            </a:r>
            <a:r>
              <a:rPr lang="en-US" dirty="0"/>
              <a:t> y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filtro</a:t>
            </a:r>
            <a:r>
              <a:rPr lang="en-US" dirty="0"/>
              <a:t> para </a:t>
            </a:r>
            <a:r>
              <a:rPr lang="en-US" dirty="0" err="1"/>
              <a:t>disminuirlo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2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3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901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1196" y="3260080"/>
            <a:ext cx="8229600" cy="2448272"/>
          </a:xfrm>
        </p:spPr>
        <p:txBody>
          <a:bodyPr/>
          <a:lstStyle/>
          <a:p>
            <a:pPr algn="ctr"/>
            <a:r>
              <a:rPr lang="en-US" sz="8000" dirty="0"/>
              <a:t>FIN</a:t>
            </a:r>
            <a:br>
              <a:rPr lang="en-US" dirty="0"/>
            </a:br>
            <a:r>
              <a:rPr lang="en-US" dirty="0"/>
              <a:t>Gracias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atención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764704"/>
            <a:ext cx="2376264" cy="2376264"/>
          </a:xfrm>
          <a:prstGeom prst="rect">
            <a:avLst/>
          </a:prstGeom>
          <a:noFill/>
        </p:spPr>
      </p:pic>
      <p:sp>
        <p:nvSpPr>
          <p:cNvPr id="6" name="CuadroTexto 5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3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52200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Motivación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Escasez</a:t>
            </a:r>
            <a:r>
              <a:rPr lang="en-US" sz="2400" dirty="0"/>
              <a:t> de software </a:t>
            </a:r>
            <a:r>
              <a:rPr lang="en-US" sz="2400" dirty="0" err="1"/>
              <a:t>especializado</a:t>
            </a:r>
            <a:endParaRPr lang="en-US" sz="2400" dirty="0"/>
          </a:p>
          <a:p>
            <a:r>
              <a:rPr lang="en-US" sz="2400" dirty="0"/>
              <a:t>Gran </a:t>
            </a:r>
            <a:r>
              <a:rPr lang="en-US" sz="2400" dirty="0" err="1"/>
              <a:t>funcionalidad</a:t>
            </a:r>
            <a:r>
              <a:rPr lang="en-US" sz="2400" dirty="0"/>
              <a:t> para </a:t>
            </a:r>
            <a:r>
              <a:rPr lang="en-US" sz="2400" dirty="0" err="1"/>
              <a:t>restauradores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Estudio</a:t>
            </a:r>
            <a:r>
              <a:rPr lang="en-US" sz="2000" dirty="0"/>
              <a:t> tridimensional </a:t>
            </a:r>
            <a:r>
              <a:rPr lang="en-US" sz="2000" dirty="0" err="1"/>
              <a:t>interno</a:t>
            </a:r>
            <a:endParaRPr lang="en-US" sz="2000" dirty="0"/>
          </a:p>
          <a:p>
            <a:pPr lvl="1"/>
            <a:r>
              <a:rPr lang="en-US" sz="2000" dirty="0" err="1"/>
              <a:t>Identificar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</a:t>
            </a:r>
            <a:r>
              <a:rPr lang="en-US" sz="2000" dirty="0" err="1"/>
              <a:t>metálicos</a:t>
            </a:r>
            <a:r>
              <a:rPr lang="en-US" sz="2000" dirty="0"/>
              <a:t> </a:t>
            </a:r>
            <a:r>
              <a:rPr lang="en-US" sz="2000" dirty="0" err="1"/>
              <a:t>ocultos</a:t>
            </a:r>
            <a:endParaRPr lang="en-US" sz="2000" dirty="0"/>
          </a:p>
          <a:p>
            <a:pPr lvl="1"/>
            <a:r>
              <a:rPr lang="en-US" sz="2000" dirty="0" err="1"/>
              <a:t>Detectar</a:t>
            </a:r>
            <a:r>
              <a:rPr lang="en-US" sz="2000" dirty="0"/>
              <a:t> </a:t>
            </a:r>
            <a:r>
              <a:rPr lang="en-US" sz="2000" dirty="0" err="1"/>
              <a:t>problemas</a:t>
            </a:r>
            <a:r>
              <a:rPr lang="en-US" sz="2000" dirty="0"/>
              <a:t> </a:t>
            </a:r>
            <a:r>
              <a:rPr lang="en-US" sz="2000" dirty="0" err="1"/>
              <a:t>estructurales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embón</a:t>
            </a:r>
          </a:p>
          <a:p>
            <a:pPr lvl="1"/>
            <a:r>
              <a:rPr lang="en-US" sz="2000" dirty="0" err="1"/>
              <a:t>Localizar</a:t>
            </a:r>
            <a:r>
              <a:rPr lang="en-US" sz="2000" dirty="0"/>
              <a:t> </a:t>
            </a:r>
            <a:r>
              <a:rPr lang="en-US" sz="2000" dirty="0" err="1"/>
              <a:t>ataques</a:t>
            </a:r>
            <a:r>
              <a:rPr lang="en-US" sz="2000" dirty="0"/>
              <a:t> de </a:t>
            </a:r>
            <a:r>
              <a:rPr lang="en-US" sz="2000" dirty="0" err="1"/>
              <a:t>xilófagos</a:t>
            </a:r>
            <a:endParaRPr lang="en-US" sz="2000" dirty="0"/>
          </a:p>
          <a:p>
            <a:pPr lvl="1"/>
            <a:r>
              <a:rPr lang="en-US" sz="2000" dirty="0" err="1"/>
              <a:t>Identificar</a:t>
            </a:r>
            <a:r>
              <a:rPr lang="en-US" sz="2000" dirty="0"/>
              <a:t> reestucados y repolicromados</a:t>
            </a:r>
          </a:p>
          <a:p>
            <a:r>
              <a:rPr lang="en-US" sz="2400" dirty="0"/>
              <a:t>E </a:t>
            </a:r>
            <a:r>
              <a:rPr lang="en-US" sz="2400" dirty="0" err="1"/>
              <a:t>historiadores</a:t>
            </a:r>
            <a:r>
              <a:rPr lang="en-US" sz="2400" dirty="0"/>
              <a:t> del </a:t>
            </a:r>
            <a:r>
              <a:rPr lang="en-US" sz="2400" dirty="0" err="1"/>
              <a:t>arte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Comparar</a:t>
            </a:r>
            <a:r>
              <a:rPr lang="en-US" sz="2000" dirty="0"/>
              <a:t> </a:t>
            </a:r>
            <a:r>
              <a:rPr lang="en-US" sz="2000" dirty="0" err="1"/>
              <a:t>técnicas</a:t>
            </a:r>
            <a:r>
              <a:rPr lang="en-US" sz="2000" dirty="0"/>
              <a:t> de </a:t>
            </a:r>
            <a:r>
              <a:rPr lang="en-US" sz="2000" dirty="0" err="1"/>
              <a:t>ensamblaje</a:t>
            </a:r>
            <a:r>
              <a:rPr lang="en-US" sz="2000" dirty="0"/>
              <a:t>, </a:t>
            </a:r>
            <a:r>
              <a:rPr lang="en-US" sz="2000" dirty="0" err="1"/>
              <a:t>montaje</a:t>
            </a:r>
            <a:r>
              <a:rPr lang="en-US" sz="2000" dirty="0"/>
              <a:t> de embón, </a:t>
            </a:r>
            <a:r>
              <a:rPr lang="en-US" sz="2000" dirty="0" err="1"/>
              <a:t>estucado</a:t>
            </a:r>
            <a:r>
              <a:rPr lang="en-US" sz="2000" dirty="0"/>
              <a:t>…</a:t>
            </a:r>
          </a:p>
          <a:p>
            <a:pPr lvl="1"/>
            <a:r>
              <a:rPr lang="en-US" sz="2000" dirty="0" err="1"/>
              <a:t>Autentificar</a:t>
            </a:r>
            <a:r>
              <a:rPr lang="en-US" sz="2000" dirty="0"/>
              <a:t>, </a:t>
            </a:r>
            <a:r>
              <a:rPr lang="en-US" sz="2000" dirty="0" err="1"/>
              <a:t>datar</a:t>
            </a:r>
            <a:r>
              <a:rPr lang="en-US" sz="2000" dirty="0"/>
              <a:t> o </a:t>
            </a:r>
            <a:r>
              <a:rPr lang="en-US" sz="2000" dirty="0" err="1"/>
              <a:t>atribuir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obra</a:t>
            </a:r>
            <a:endParaRPr lang="en-U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873011"/>
            <a:ext cx="2553475" cy="173080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3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9764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(I)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49" y="3770776"/>
            <a:ext cx="1680486" cy="13876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3779168"/>
            <a:ext cx="1848642" cy="13876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7"/>
          <a:stretch/>
        </p:blipFill>
        <p:spPr>
          <a:xfrm>
            <a:off x="2145573" y="1771348"/>
            <a:ext cx="1322740" cy="12713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7685"/>
          <a:stretch/>
        </p:blipFill>
        <p:spPr>
          <a:xfrm>
            <a:off x="971600" y="1772816"/>
            <a:ext cx="1119484" cy="12698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50" y="1771348"/>
            <a:ext cx="1030485" cy="127134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71599" y="3067721"/>
            <a:ext cx="360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Medicina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71599" y="5307457"/>
            <a:ext cx="360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Estudio anatómico de momias</a:t>
            </a:r>
          </a:p>
        </p:txBody>
      </p:sp>
      <p:sp>
        <p:nvSpPr>
          <p:cNvPr id="12" name="Cerrar llave 11"/>
          <p:cNvSpPr/>
          <p:nvPr/>
        </p:nvSpPr>
        <p:spPr>
          <a:xfrm>
            <a:off x="4834541" y="1571388"/>
            <a:ext cx="576064" cy="4027586"/>
          </a:xfrm>
          <a:prstGeom prst="rightBrace">
            <a:avLst>
              <a:gd name="adj1" fmla="val 74600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81" y="1771348"/>
            <a:ext cx="2095500" cy="6667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63" y="2870170"/>
            <a:ext cx="795186" cy="7951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343" y="2528605"/>
            <a:ext cx="1460737" cy="146073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63" y="4079849"/>
            <a:ext cx="1336496" cy="1347104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11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12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13857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(y II)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700808"/>
            <a:ext cx="1548309" cy="37706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1609012" cy="3770685"/>
          </a:xfrm>
          <a:prstGeom prst="rect">
            <a:avLst/>
          </a:prstGeom>
        </p:spPr>
      </p:pic>
      <p:sp>
        <p:nvSpPr>
          <p:cNvPr id="13" name="Cerrar llave 12"/>
          <p:cNvSpPr/>
          <p:nvPr/>
        </p:nvSpPr>
        <p:spPr>
          <a:xfrm>
            <a:off x="5436096" y="1572357"/>
            <a:ext cx="576064" cy="4027586"/>
          </a:xfrm>
          <a:prstGeom prst="rightBrace">
            <a:avLst>
              <a:gd name="adj1" fmla="val 74600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1835696" y="5615151"/>
            <a:ext cx="327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Esculturas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29" y="2996952"/>
            <a:ext cx="1008112" cy="10081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5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6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3440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endParaRPr lang="en-U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70464"/>
              </p:ext>
            </p:extLst>
          </p:nvPr>
        </p:nvGraphicFramePr>
        <p:xfrm>
          <a:off x="457200" y="1600200"/>
          <a:ext cx="8229600" cy="3917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0">
                  <a:extLst>
                    <a:ext uri="{9D8B030D-6E8A-4147-A177-3AD203B41FA5}">
                      <a16:colId xmlns:a16="http://schemas.microsoft.com/office/drawing/2014/main" val="1282509342"/>
                    </a:ext>
                  </a:extLst>
                </a:gridCol>
              </a:tblGrid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Librerías</a:t>
                      </a:r>
                      <a:r>
                        <a:rPr lang="es-ES" baseline="0" dirty="0"/>
                        <a:t> de alto nivel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683808"/>
                  </a:ext>
                </a:extLst>
              </a:tr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Librerías</a:t>
                      </a:r>
                      <a:r>
                        <a:rPr lang="es-ES" baseline="0" dirty="0"/>
                        <a:t> de bajo nivel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266851"/>
                  </a:ext>
                </a:extLst>
              </a:tr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Lenguaje de programación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431078"/>
                  </a:ext>
                </a:extLst>
              </a:tr>
              <a:tr h="979258">
                <a:tc>
                  <a:txBody>
                    <a:bodyPr/>
                    <a:lstStyle/>
                    <a:p>
                      <a:r>
                        <a:rPr lang="es-ES" dirty="0"/>
                        <a:t>Hardware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38823"/>
                  </a:ext>
                </a:extLst>
              </a:tr>
            </a:tbl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88" y="1573707"/>
            <a:ext cx="998992" cy="9989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36" y="1593494"/>
            <a:ext cx="1152127" cy="9654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46" y="3630086"/>
            <a:ext cx="784672" cy="7846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714883"/>
            <a:ext cx="981318" cy="6480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58" y="4647435"/>
            <a:ext cx="782968" cy="78296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86" y="4655207"/>
            <a:ext cx="1070076" cy="79001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70" y="4596168"/>
            <a:ext cx="965548" cy="81510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79" y="1769228"/>
            <a:ext cx="1958165" cy="6079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06834"/>
            <a:ext cx="1606359" cy="696507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11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12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15143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Renderizado del volumen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volume ray-casting para </a:t>
            </a:r>
            <a:r>
              <a:rPr lang="en-US" dirty="0" err="1"/>
              <a:t>renderizar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2675460"/>
            <a:ext cx="8467725" cy="28575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3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4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3339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Función</a:t>
            </a:r>
            <a:r>
              <a:rPr lang="en-US" dirty="0"/>
              <a:t> de </a:t>
            </a:r>
            <a:r>
              <a:rPr lang="en-US" dirty="0" err="1"/>
              <a:t>transferencia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partir</a:t>
            </a:r>
            <a:r>
              <a:rPr lang="en-US" dirty="0"/>
              <a:t> del valor </a:t>
            </a:r>
            <a:r>
              <a:rPr lang="en-US" dirty="0" err="1"/>
              <a:t>escalar</a:t>
            </a:r>
            <a:r>
              <a:rPr lang="en-US" dirty="0"/>
              <a:t> y la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gradiente</a:t>
            </a:r>
            <a:r>
              <a:rPr lang="en-US" dirty="0"/>
              <a:t> de un voxel se </a:t>
            </a:r>
            <a:r>
              <a:rPr lang="en-US" dirty="0" err="1"/>
              <a:t>obtiene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color y </a:t>
            </a:r>
            <a:r>
              <a:rPr lang="en-US" dirty="0" err="1"/>
              <a:t>opacidad</a:t>
            </a:r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199031"/>
              </p:ext>
            </p:extLst>
          </p:nvPr>
        </p:nvGraphicFramePr>
        <p:xfrm>
          <a:off x="827584" y="3861048"/>
          <a:ext cx="453650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10153355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859334231"/>
                    </a:ext>
                  </a:extLst>
                </a:gridCol>
                <a:gridCol w="1224137">
                  <a:extLst>
                    <a:ext uri="{9D8B030D-6E8A-4147-A177-3AD203B41FA5}">
                      <a16:colId xmlns:a16="http://schemas.microsoft.com/office/drawing/2014/main" val="674123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Computa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14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03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 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9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 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11064"/>
                  </a:ext>
                </a:extLst>
              </a:tr>
            </a:tbl>
          </a:graphicData>
        </a:graphic>
      </p:graphicFrame>
      <p:sp>
        <p:nvSpPr>
          <p:cNvPr id="5" name="Cerrar llave 4"/>
          <p:cNvSpPr/>
          <p:nvPr/>
        </p:nvSpPr>
        <p:spPr>
          <a:xfrm>
            <a:off x="5491314" y="4581127"/>
            <a:ext cx="216024" cy="763281"/>
          </a:xfrm>
          <a:prstGeom prst="rightBrace">
            <a:avLst>
              <a:gd name="adj1" fmla="val 27562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820043" y="4639143"/>
            <a:ext cx="2067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Opacidad total: producto de ambos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2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3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76269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5"/>
          <a:stretch/>
        </p:blipFill>
        <p:spPr>
          <a:xfrm>
            <a:off x="4669630" y="1417638"/>
            <a:ext cx="1658077" cy="384461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7"/>
          <a:stretch/>
        </p:blipFill>
        <p:spPr>
          <a:xfrm>
            <a:off x="2340769" y="1417361"/>
            <a:ext cx="1798464" cy="38449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12"/>
          <a:stretch/>
        </p:blipFill>
        <p:spPr>
          <a:xfrm>
            <a:off x="6793383" y="1417638"/>
            <a:ext cx="1990577" cy="384461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2"/>
          <a:stretch/>
        </p:blipFill>
        <p:spPr>
          <a:xfrm>
            <a:off x="251520" y="1417638"/>
            <a:ext cx="1612554" cy="3844611"/>
          </a:xfrm>
          <a:prstGeom prst="rect">
            <a:avLst/>
          </a:prstGeom>
        </p:spPr>
      </p:pic>
      <p:sp>
        <p:nvSpPr>
          <p:cNvPr id="13" name="Flecha: a la derecha 12"/>
          <p:cNvSpPr/>
          <p:nvPr/>
        </p:nvSpPr>
        <p:spPr>
          <a:xfrm>
            <a:off x="6212111" y="3158050"/>
            <a:ext cx="752120" cy="378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517539" y="5329684"/>
            <a:ext cx="345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Inmaculada Concepción</a:t>
            </a:r>
          </a:p>
        </p:txBody>
      </p:sp>
      <p:sp>
        <p:nvSpPr>
          <p:cNvPr id="11" name="Flecha: a la derecha 10"/>
          <p:cNvSpPr/>
          <p:nvPr/>
        </p:nvSpPr>
        <p:spPr>
          <a:xfrm>
            <a:off x="1759277" y="3150726"/>
            <a:ext cx="752120" cy="3782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4850647" y="5329684"/>
            <a:ext cx="363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San Juan Evangelista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527663" y="6381328"/>
            <a:ext cx="2642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6"/>
              </a:rPr>
              <a:t>http://fblupi.github.io/3DCurator</a:t>
            </a:r>
            <a:endParaRPr lang="es-ES" sz="1400" dirty="0"/>
          </a:p>
          <a:p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475656" y="6380600"/>
            <a:ext cx="2498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hlinkClick r:id="rId7"/>
              </a:rPr>
              <a:t>fblupi@correo.ugr.es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90088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508</Words>
  <Application>Microsoft Office PowerPoint</Application>
  <PresentationFormat>Presentación en pantalla (4:3)</PresentationFormat>
  <Paragraphs>158</Paragraphs>
  <Slides>22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Tema de Office</vt:lpstr>
      <vt:lpstr>3DCurator:  A 3D Viewer for CTs of Polychromed Wood Sculptures</vt:lpstr>
      <vt:lpstr>Introducción</vt:lpstr>
      <vt:lpstr>Motivación</vt:lpstr>
      <vt:lpstr>Trabajos relacionados (I)</vt:lpstr>
      <vt:lpstr>Trabajos relacionados (y II)</vt:lpstr>
      <vt:lpstr>Arquitectura</vt:lpstr>
      <vt:lpstr>Renderizado del volumen</vt:lpstr>
      <vt:lpstr>Función de transferencia</vt:lpstr>
      <vt:lpstr>Resultados</vt:lpstr>
      <vt:lpstr>Presets</vt:lpstr>
      <vt:lpstr>Cortes (I)</vt:lpstr>
      <vt:lpstr>Cortes (II)</vt:lpstr>
      <vt:lpstr>Cortes (III)</vt:lpstr>
      <vt:lpstr>Cortes (y IV)</vt:lpstr>
      <vt:lpstr>Medidas</vt:lpstr>
      <vt:lpstr>Eliminar partes</vt:lpstr>
      <vt:lpstr>Extraer malla (I)</vt:lpstr>
      <vt:lpstr>Extraer malla (y II)</vt:lpstr>
      <vt:lpstr>Demostración</vt:lpstr>
      <vt:lpstr>Conclusiones</vt:lpstr>
      <vt:lpstr>Trabajos futuros</vt:lpstr>
      <vt:lpstr>FIN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BM</dc:creator>
  <cp:lastModifiedBy>Francisco Javier Bolívar Lupiáñez</cp:lastModifiedBy>
  <cp:revision>31</cp:revision>
  <dcterms:created xsi:type="dcterms:W3CDTF">2016-08-21T16:43:12Z</dcterms:created>
  <dcterms:modified xsi:type="dcterms:W3CDTF">2016-09-14T05:56:20Z</dcterms:modified>
</cp:coreProperties>
</file>